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2" r:id="rId2"/>
    <p:sldId id="289" r:id="rId3"/>
    <p:sldId id="321" r:id="rId4"/>
    <p:sldId id="323" r:id="rId5"/>
    <p:sldId id="270" r:id="rId6"/>
    <p:sldId id="268" r:id="rId7"/>
    <p:sldId id="324" r:id="rId8"/>
    <p:sldId id="350" r:id="rId9"/>
    <p:sldId id="327" r:id="rId10"/>
    <p:sldId id="338" r:id="rId11"/>
    <p:sldId id="339" r:id="rId12"/>
    <p:sldId id="340" r:id="rId13"/>
    <p:sldId id="341" r:id="rId14"/>
    <p:sldId id="332" r:id="rId15"/>
    <p:sldId id="347" r:id="rId16"/>
    <p:sldId id="342" r:id="rId17"/>
    <p:sldId id="343" r:id="rId18"/>
    <p:sldId id="344" r:id="rId19"/>
    <p:sldId id="345" r:id="rId20"/>
    <p:sldId id="346" r:id="rId21"/>
    <p:sldId id="348" r:id="rId22"/>
    <p:sldId id="349" r:id="rId23"/>
    <p:sldId id="326" r:id="rId24"/>
    <p:sldId id="287" r:id="rId25"/>
  </p:sldIdLst>
  <p:sldSz cx="12192000" cy="6858000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1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26" y="1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E2EC7-EADA-4214-8C11-57852F9C9D8B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95455-B1F2-408A-8ED5-C026F1E857E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6570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C18ED-DA9C-4ADC-B467-05ED97A3EFC2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0FD7F-AD27-4D8C-8E29-572D1A84DE7F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357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498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831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370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914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45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616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926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034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3757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44989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62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EB550-E326-4A61-B10D-5F9A594B4979}" type="datetimeFigureOut">
              <a:rPr lang="nl-BE" smtClean="0"/>
              <a:t>26/07/2013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01A76-5EFC-495A-97B4-9BDB53EA6E0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538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9.png"/><Relationship Id="rId7" Type="http://schemas.openxmlformats.org/officeDocument/2006/relationships/image" Target="../media/image1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4.png"/><Relationship Id="rId7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9.png"/><Relationship Id="rId7" Type="http://schemas.openxmlformats.org/officeDocument/2006/relationships/image" Target="../media/image1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9.png"/><Relationship Id="rId7" Type="http://schemas.openxmlformats.org/officeDocument/2006/relationships/image" Target="../media/image1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9.png"/><Relationship Id="rId7" Type="http://schemas.openxmlformats.org/officeDocument/2006/relationships/image" Target="../media/image1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10" Type="http://schemas.openxmlformats.org/officeDocument/2006/relationships/image" Target="../media/image25.jpg"/><Relationship Id="rId4" Type="http://schemas.openxmlformats.org/officeDocument/2006/relationships/image" Target="../media/image3.png"/><Relationship Id="rId9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9.png"/><Relationship Id="rId7" Type="http://schemas.openxmlformats.org/officeDocument/2006/relationships/image" Target="../media/image1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11" Type="http://schemas.openxmlformats.org/officeDocument/2006/relationships/image" Target="../media/image26.jpg"/><Relationship Id="rId5" Type="http://schemas.openxmlformats.org/officeDocument/2006/relationships/image" Target="../media/image4.png"/><Relationship Id="rId10" Type="http://schemas.openxmlformats.org/officeDocument/2006/relationships/image" Target="../media/image25.jpg"/><Relationship Id="rId4" Type="http://schemas.openxmlformats.org/officeDocument/2006/relationships/image" Target="../media/image3.png"/><Relationship Id="rId9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26737" y="1257165"/>
            <a:ext cx="66479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BE" sz="4800" dirty="0" smtClean="0">
                <a:solidFill>
                  <a:schemeClr val="bg1"/>
                </a:solidFill>
              </a:rPr>
              <a:t>Introduction to Racktivity</a:t>
            </a:r>
          </a:p>
          <a:p>
            <a:pPr algn="ctr"/>
            <a:r>
              <a:rPr lang="nl-BE" sz="4800" dirty="0" smtClean="0">
                <a:solidFill>
                  <a:schemeClr val="bg1"/>
                </a:solidFill>
              </a:rPr>
              <a:t>for</a:t>
            </a:r>
            <a:endParaRPr lang="nl-BE" sz="48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77446" y="833463"/>
            <a:ext cx="92709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BE" sz="4400" dirty="0" smtClean="0">
                <a:solidFill>
                  <a:schemeClr val="bg1"/>
                </a:solidFill>
              </a:rPr>
              <a:t>DON’T COMPROMISE.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903"/>
            <a:ext cx="12228626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45581" y="4316280"/>
            <a:ext cx="4025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3600" dirty="0" smtClean="0">
                <a:solidFill>
                  <a:schemeClr val="bg1"/>
                </a:solidFill>
              </a:rPr>
              <a:t>DCPM presentation</a:t>
            </a:r>
            <a:endParaRPr lang="nl-BE" sz="3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6054" y="3264549"/>
            <a:ext cx="7120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5400" dirty="0" smtClean="0">
                <a:solidFill>
                  <a:schemeClr val="bg1"/>
                </a:solidFill>
              </a:rPr>
              <a:t>DON’T COMPROMISE</a:t>
            </a:r>
            <a:endParaRPr lang="nl-BE" sz="54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31" y="4389993"/>
            <a:ext cx="2363190" cy="49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adding devices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When devices are discovered credentials need to be configured for </a:t>
            </a:r>
            <a:r>
              <a:rPr lang="nl-BE" dirty="0" smtClean="0"/>
              <a:t>integration </a:t>
            </a:r>
            <a:r>
              <a:rPr lang="nl-BE" dirty="0"/>
              <a:t>in </a:t>
            </a:r>
            <a:r>
              <a:rPr lang="nl-BE" dirty="0" smtClean="0"/>
              <a:t>DCPM.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0763"/>
            <a:ext cx="5683235" cy="30191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7" y="740763"/>
            <a:ext cx="5683236" cy="30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2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capacity planning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Aggregated values are presented on the top layer of your enterprise structure and </a:t>
            </a:r>
            <a:r>
              <a:rPr lang="nl-BE" dirty="0" smtClean="0"/>
              <a:t>have </a:t>
            </a:r>
            <a:r>
              <a:rPr lang="nl-BE" dirty="0"/>
              <a:t>an available drill down </a:t>
            </a:r>
            <a:r>
              <a:rPr lang="nl-BE" dirty="0" smtClean="0"/>
              <a:t>function.</a:t>
            </a:r>
            <a:endParaRPr lang="nl-B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6110"/>
            <a:ext cx="5683237" cy="26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datacenter</a:t>
            </a:r>
          </a:p>
          <a:p>
            <a:r>
              <a:rPr lang="nl-BE" sz="4000" dirty="0" smtClean="0"/>
              <a:t>overview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9673" y="2108816"/>
            <a:ext cx="48362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When drilling down the </a:t>
            </a:r>
            <a:r>
              <a:rPr lang="nl-BE" dirty="0" smtClean="0"/>
              <a:t>structure, </a:t>
            </a:r>
            <a:r>
              <a:rPr lang="nl-BE" dirty="0"/>
              <a:t>DCPM presents all aggregated values of the energy consumed in the datacenter.</a:t>
            </a:r>
          </a:p>
          <a:p>
            <a:endParaRPr lang="nl-BE" dirty="0"/>
          </a:p>
          <a:p>
            <a:r>
              <a:rPr lang="nl-BE" dirty="0"/>
              <a:t>Direct children of the stucture are presented when DCPM is using aggregated values. </a:t>
            </a:r>
          </a:p>
          <a:p>
            <a:endParaRPr lang="nl-BE" dirty="0"/>
          </a:p>
          <a:p>
            <a:r>
              <a:rPr lang="nl-BE" dirty="0"/>
              <a:t>When more detailed information is requested you can drill down further.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6110"/>
            <a:ext cx="5683237" cy="26093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4"/>
          <a:stretch/>
        </p:blipFill>
        <p:spPr>
          <a:xfrm>
            <a:off x="6107997" y="754202"/>
            <a:ext cx="5691350" cy="30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1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datacenter</a:t>
            </a:r>
          </a:p>
          <a:p>
            <a:r>
              <a:rPr lang="nl-BE" sz="4000" dirty="0" smtClean="0"/>
              <a:t>overview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9673" y="2108816"/>
            <a:ext cx="4836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When drilling down the structure to the most detailed point DCPM will present the values per outlet on the </a:t>
            </a:r>
            <a:r>
              <a:rPr lang="nl-BE" dirty="0" smtClean="0"/>
              <a:t>EnergySwitch </a:t>
            </a:r>
            <a:r>
              <a:rPr lang="nl-BE" dirty="0"/>
              <a:t>and per inlet of the feed monitor (</a:t>
            </a:r>
            <a:r>
              <a:rPr lang="nl-BE" dirty="0" smtClean="0"/>
              <a:t>AC²Sensor).</a:t>
            </a:r>
            <a:endParaRPr lang="nl-BE" dirty="0"/>
          </a:p>
          <a:p>
            <a:endParaRPr lang="nl-BE" dirty="0"/>
          </a:p>
          <a:p>
            <a:r>
              <a:rPr lang="nl-BE" dirty="0"/>
              <a:t>A graphical </a:t>
            </a:r>
            <a:r>
              <a:rPr lang="nl-BE" dirty="0" smtClean="0"/>
              <a:t>representation </a:t>
            </a:r>
            <a:r>
              <a:rPr lang="nl-BE" dirty="0"/>
              <a:t>is </a:t>
            </a:r>
            <a:r>
              <a:rPr lang="nl-BE" dirty="0" smtClean="0"/>
              <a:t>shown for </a:t>
            </a:r>
            <a:r>
              <a:rPr lang="nl-BE" dirty="0"/>
              <a:t>the last 24 hours. 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6110"/>
            <a:ext cx="5683237" cy="26093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4"/>
          <a:stretch/>
        </p:blipFill>
        <p:spPr>
          <a:xfrm>
            <a:off x="6107997" y="754202"/>
            <a:ext cx="5691350" cy="30005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34"/>
          <a:stretch/>
        </p:blipFill>
        <p:spPr>
          <a:xfrm>
            <a:off x="6107996" y="746110"/>
            <a:ext cx="5691351" cy="30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0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4358" y="80210"/>
            <a:ext cx="60885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3600" dirty="0" smtClean="0"/>
              <a:t>DCPM overview through </a:t>
            </a:r>
          </a:p>
          <a:p>
            <a:r>
              <a:rPr lang="nl-BE" sz="3600" dirty="0" smtClean="0"/>
              <a:t>maps</a:t>
            </a:r>
            <a:endParaRPr lang="nl-BE" sz="36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70080" y="1834536"/>
            <a:ext cx="49140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DCPM can present all measured information on graphical maps from a worldmap to country map, floorplan, rack,...</a:t>
            </a:r>
          </a:p>
          <a:p>
            <a:endParaRPr lang="nl-BE" dirty="0"/>
          </a:p>
          <a:p>
            <a:r>
              <a:rPr lang="nl-BE" dirty="0" smtClean="0"/>
              <a:t>Graphical maps are uploaded in *.jpg  and measured information/alerts can be added through drag and drop.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037" y="376418"/>
            <a:ext cx="6700963" cy="586799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107998" y="754202"/>
            <a:ext cx="5683236" cy="3005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93"/>
          <a:stretch/>
        </p:blipFill>
        <p:spPr>
          <a:xfrm>
            <a:off x="6674438" y="754779"/>
            <a:ext cx="4605857" cy="30005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1"/>
          <a:stretch/>
        </p:blipFill>
        <p:spPr>
          <a:xfrm>
            <a:off x="6676830" y="762870"/>
            <a:ext cx="4605857" cy="29924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34"/>
          <a:stretch/>
        </p:blipFill>
        <p:spPr>
          <a:xfrm>
            <a:off x="6672496" y="762870"/>
            <a:ext cx="4606647" cy="300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91" y="163470"/>
            <a:ext cx="7181850" cy="5772150"/>
          </a:xfrm>
          <a:prstGeom prst="rect">
            <a:avLst/>
          </a:prstGeom>
          <a:ln>
            <a:solidFill>
              <a:schemeClr val="accent1">
                <a:alpha val="63000"/>
              </a:schemeClr>
            </a:solidFill>
          </a:ln>
          <a:effectLst>
            <a:softEdge rad="0"/>
          </a:effectLst>
        </p:spPr>
      </p:pic>
      <p:sp>
        <p:nvSpPr>
          <p:cNvPr id="7" name="Rectangle 6"/>
          <p:cNvSpPr/>
          <p:nvPr/>
        </p:nvSpPr>
        <p:spPr>
          <a:xfrm>
            <a:off x="488628" y="2796475"/>
            <a:ext cx="2372456" cy="1254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2" name="Group 1"/>
          <p:cNvGrpSpPr/>
          <p:nvPr/>
        </p:nvGrpSpPr>
        <p:grpSpPr>
          <a:xfrm>
            <a:off x="203472" y="226161"/>
            <a:ext cx="2447250" cy="2143041"/>
            <a:chOff x="2202205" y="779713"/>
            <a:chExt cx="2447250" cy="2143041"/>
          </a:xfrm>
        </p:grpSpPr>
        <p:grpSp>
          <p:nvGrpSpPr>
            <p:cNvPr id="16" name="Group 15"/>
            <p:cNvGrpSpPr/>
            <p:nvPr/>
          </p:nvGrpSpPr>
          <p:grpSpPr>
            <a:xfrm>
              <a:off x="2202205" y="779713"/>
              <a:ext cx="2447250" cy="2143041"/>
              <a:chOff x="4846473" y="386561"/>
              <a:chExt cx="6544538" cy="573101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6473" y="386561"/>
                <a:ext cx="6544538" cy="573101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5449032" y="755526"/>
                <a:ext cx="5550568" cy="293550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BE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6548" y="755526"/>
                <a:ext cx="4120429" cy="2935508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934"/>
            <a:stretch/>
          </p:blipFill>
          <p:spPr>
            <a:xfrm>
              <a:off x="2613255" y="909591"/>
              <a:ext cx="1709610" cy="111388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72" y="848113"/>
            <a:ext cx="1243613" cy="12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alarm panel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On all items that are measured the user can set his own </a:t>
            </a:r>
            <a:r>
              <a:rPr lang="nl-BE" dirty="0" smtClean="0"/>
              <a:t>thresholds </a:t>
            </a:r>
            <a:r>
              <a:rPr lang="nl-BE" dirty="0"/>
              <a:t>and add alerts if requested. Active alams are presented in an alarm panel</a:t>
            </a:r>
            <a:r>
              <a:rPr lang="nl-BE" dirty="0" smtClean="0"/>
              <a:t>.</a:t>
            </a:r>
          </a:p>
          <a:p>
            <a:endParaRPr lang="nl-BE" dirty="0" smtClean="0"/>
          </a:p>
          <a:p>
            <a:r>
              <a:rPr lang="nl-BE" dirty="0" smtClean="0"/>
              <a:t>Selecting an </a:t>
            </a:r>
            <a:r>
              <a:rPr lang="nl-BE" dirty="0"/>
              <a:t>active alarm will provide the user with detailed information and action hints or procedures if those were set when setting the alarm.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6110"/>
            <a:ext cx="5683237" cy="26093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4"/>
          <a:stretch/>
        </p:blipFill>
        <p:spPr>
          <a:xfrm>
            <a:off x="6107997" y="754202"/>
            <a:ext cx="5691350" cy="30005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34"/>
          <a:stretch/>
        </p:blipFill>
        <p:spPr>
          <a:xfrm>
            <a:off x="6107996" y="746110"/>
            <a:ext cx="5691351" cy="30085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39" y="746110"/>
            <a:ext cx="5703108" cy="30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6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alarm panel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On all items that are measured the user can set his own tresholds and add alerts if requested. Active alams are presented in an alarm panel</a:t>
            </a:r>
            <a:r>
              <a:rPr lang="nl-BE" dirty="0" smtClean="0"/>
              <a:t>.</a:t>
            </a:r>
          </a:p>
          <a:p>
            <a:endParaRPr lang="nl-BE" dirty="0" smtClean="0"/>
          </a:p>
          <a:p>
            <a:r>
              <a:rPr lang="nl-BE" dirty="0" smtClean="0"/>
              <a:t>Pressing </a:t>
            </a:r>
            <a:r>
              <a:rPr lang="nl-BE" dirty="0"/>
              <a:t>the active alarm will provide the user with detailed information and action hints or procedures if those were set when setting the alarm.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6110"/>
            <a:ext cx="5683237" cy="26093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4"/>
          <a:stretch/>
        </p:blipFill>
        <p:spPr>
          <a:xfrm>
            <a:off x="6107997" y="754202"/>
            <a:ext cx="5691350" cy="30005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34"/>
          <a:stretch/>
        </p:blipFill>
        <p:spPr>
          <a:xfrm>
            <a:off x="6107996" y="746110"/>
            <a:ext cx="5691351" cy="30085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39" y="746110"/>
            <a:ext cx="5703108" cy="30189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08228" y="4023873"/>
            <a:ext cx="3802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DCPM alarm history provides a complete overview of all alams that were made and acknowledged or automatically cleared.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045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reporting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DCPM provides standard reporting. </a:t>
            </a:r>
            <a:endParaRPr lang="nl-BE" dirty="0" smtClean="0"/>
          </a:p>
          <a:p>
            <a:r>
              <a:rPr lang="nl-BE" dirty="0" smtClean="0"/>
              <a:t>Customised </a:t>
            </a:r>
            <a:r>
              <a:rPr lang="nl-BE" dirty="0"/>
              <a:t>reporting can be requested.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6110"/>
            <a:ext cx="5683237" cy="26093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4"/>
          <a:stretch/>
        </p:blipFill>
        <p:spPr>
          <a:xfrm>
            <a:off x="6107997" y="754202"/>
            <a:ext cx="5691350" cy="30005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34"/>
          <a:stretch/>
        </p:blipFill>
        <p:spPr>
          <a:xfrm>
            <a:off x="6107996" y="746110"/>
            <a:ext cx="5691351" cy="30085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39" y="746110"/>
            <a:ext cx="5703108" cy="30189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6"/>
          <a:stretch/>
        </p:blipFill>
        <p:spPr>
          <a:xfrm>
            <a:off x="6107995" y="744913"/>
            <a:ext cx="5691352" cy="300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</a:t>
            </a:r>
            <a:r>
              <a:rPr lang="nl-BE" sz="4000" dirty="0"/>
              <a:t>widgets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DCPM widgets have the </a:t>
            </a:r>
            <a:r>
              <a:rPr lang="nl-BE" dirty="0" smtClean="0"/>
              <a:t>possibility to </a:t>
            </a:r>
            <a:r>
              <a:rPr lang="nl-BE" dirty="0"/>
              <a:t>present data, cam view, web view, oscilloscope view and much more.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6110"/>
            <a:ext cx="5683237" cy="26093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94"/>
          <a:stretch/>
        </p:blipFill>
        <p:spPr>
          <a:xfrm>
            <a:off x="6107997" y="754202"/>
            <a:ext cx="5691350" cy="30005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34"/>
          <a:stretch/>
        </p:blipFill>
        <p:spPr>
          <a:xfrm>
            <a:off x="6107996" y="746110"/>
            <a:ext cx="5691351" cy="30085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39" y="746110"/>
            <a:ext cx="5703108" cy="30189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36"/>
          <a:stretch/>
        </p:blipFill>
        <p:spPr>
          <a:xfrm>
            <a:off x="6107995" y="744913"/>
            <a:ext cx="5691352" cy="30016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13" y="734270"/>
            <a:ext cx="5706534" cy="304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5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94359" y="80210"/>
            <a:ext cx="4173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what?</a:t>
            </a:r>
            <a:endParaRPr lang="nl-BE" sz="4000" dirty="0"/>
          </a:p>
        </p:txBody>
      </p:sp>
      <p:sp>
        <p:nvSpPr>
          <p:cNvPr id="47" name="Rectangle 46"/>
          <p:cNvSpPr/>
          <p:nvPr/>
        </p:nvSpPr>
        <p:spPr>
          <a:xfrm>
            <a:off x="4648306" y="1403347"/>
            <a:ext cx="5378288" cy="307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r>
              <a:rPr lang="en-US" dirty="0" smtClean="0"/>
              <a:t>The ultimate software to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r>
              <a:rPr lang="en-US" sz="2000" dirty="0" smtClean="0">
                <a:solidFill>
                  <a:srgbClr val="00B0F0"/>
                </a:solidFill>
              </a:rPr>
              <a:t>	monitor</a:t>
            </a:r>
            <a:endParaRPr lang="en-US" dirty="0"/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r>
              <a:rPr lang="nl-BE" sz="2000" dirty="0" smtClean="0">
                <a:solidFill>
                  <a:srgbClr val="00B0F0"/>
                </a:solidFill>
              </a:rPr>
              <a:t>	visualize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r>
              <a:rPr lang="en-US" sz="2000" dirty="0" smtClean="0">
                <a:solidFill>
                  <a:srgbClr val="00B0F0"/>
                </a:solidFill>
              </a:rPr>
              <a:t>	control</a:t>
            </a:r>
            <a:endParaRPr lang="en-US" dirty="0"/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r>
              <a:rPr lang="en-US" sz="2000" dirty="0" smtClean="0">
                <a:solidFill>
                  <a:srgbClr val="00B0F0"/>
                </a:solidFill>
              </a:rPr>
              <a:t>	automate 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r>
              <a:rPr lang="en-US" dirty="0" smtClean="0"/>
              <a:t>your power &amp; environmental parameters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49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96" y="1474909"/>
            <a:ext cx="2783853" cy="327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</a:t>
            </a:r>
            <a:r>
              <a:rPr lang="nl-BE" sz="4000" dirty="0"/>
              <a:t>widgets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DCPM widgets have the </a:t>
            </a:r>
            <a:r>
              <a:rPr lang="nl-BE" dirty="0" smtClean="0"/>
              <a:t>possibility to </a:t>
            </a:r>
            <a:r>
              <a:rPr lang="nl-BE" dirty="0"/>
              <a:t>present data, cam view, web view, oscilloscope view and much more.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1"/>
          <a:stretch/>
        </p:blipFill>
        <p:spPr>
          <a:xfrm>
            <a:off x="6107998" y="744929"/>
            <a:ext cx="5689200" cy="301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</a:t>
            </a:r>
            <a:r>
              <a:rPr lang="nl-BE" sz="4000" dirty="0"/>
              <a:t>widgets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DCPM widgets </a:t>
            </a:r>
            <a:r>
              <a:rPr lang="nl-BE" dirty="0" smtClean="0"/>
              <a:t>can have access to the GUI of the device presenting real time osciloscope view and other data.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54202"/>
            <a:ext cx="5683235" cy="30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Harmonics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DCPM widgets </a:t>
            </a:r>
            <a:r>
              <a:rPr lang="nl-BE" dirty="0" smtClean="0"/>
              <a:t>can have access to the GUI of the device presenting real time harmonics and phase shifting.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8474"/>
            <a:ext cx="5683235" cy="30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training v1.3.3</a:t>
            </a:r>
            <a:endParaRPr lang="nl-BE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488628" y="1280539"/>
            <a:ext cx="4492074" cy="3933680"/>
            <a:chOff x="4846473" y="386561"/>
            <a:chExt cx="6544538" cy="57310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69" y="1533791"/>
            <a:ext cx="2828202" cy="2014889"/>
          </a:xfrm>
          <a:prstGeom prst="rect">
            <a:avLst/>
          </a:prstGeom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5404555" y="1152191"/>
            <a:ext cx="4930775" cy="3267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 typeface="Wingdings" panose="05000000000000000000" pitchFamily="2" charset="2"/>
              <a:buNone/>
              <a:defRPr/>
            </a:pPr>
            <a:endParaRPr lang="nl-BE" sz="1400" dirty="0" smtClean="0"/>
          </a:p>
          <a:p>
            <a:pPr lvl="1" algn="l" fontAlgn="base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defRPr/>
            </a:pPr>
            <a:r>
              <a:rPr lang="nl-BE" sz="1800" dirty="0" smtClean="0">
                <a:solidFill>
                  <a:srgbClr val="00B0F0"/>
                </a:solidFill>
                <a:ea typeface="ＭＳ Ｐゴシック" charset="-128"/>
                <a:cs typeface="Arial" charset="0"/>
              </a:rPr>
              <a:t>Extended training can be requested </a:t>
            </a:r>
            <a:br>
              <a:rPr lang="nl-BE" sz="1800" dirty="0" smtClean="0">
                <a:solidFill>
                  <a:srgbClr val="00B0F0"/>
                </a:solidFill>
                <a:ea typeface="ＭＳ Ｐゴシック" charset="-128"/>
                <a:cs typeface="Arial" charset="0"/>
              </a:rPr>
            </a:br>
            <a:endParaRPr lang="nl-BE" sz="1800" dirty="0" smtClean="0">
              <a:solidFill>
                <a:srgbClr val="00B0F0"/>
              </a:solidFill>
              <a:ea typeface="ＭＳ Ｐゴシック" charset="-128"/>
              <a:cs typeface="Arial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  <a:defRPr/>
            </a:pPr>
            <a:r>
              <a:rPr lang="nl-BE" sz="1600" dirty="0" smtClean="0"/>
              <a:t>Detailed set up and monitoring</a:t>
            </a:r>
          </a:p>
          <a:p>
            <a:pPr marL="1200150" lvl="2" indent="-285750" algn="l">
              <a:buFont typeface="Arial" panose="020B0604020202020204" pitchFamily="34" charset="0"/>
              <a:buChar char="•"/>
              <a:defRPr/>
            </a:pPr>
            <a:r>
              <a:rPr lang="nl-BE" sz="1600" dirty="0" smtClean="0"/>
              <a:t>User Management</a:t>
            </a:r>
          </a:p>
          <a:p>
            <a:pPr marL="1200150" lvl="2" indent="-285750" algn="l">
              <a:buFont typeface="Arial" panose="020B0604020202020204" pitchFamily="34" charset="0"/>
              <a:buChar char="•"/>
              <a:defRPr/>
            </a:pPr>
            <a:r>
              <a:rPr lang="nl-BE" sz="1600" dirty="0" smtClean="0"/>
              <a:t>Reporting</a:t>
            </a:r>
          </a:p>
          <a:p>
            <a:pPr marL="1200150" lvl="2" indent="-285750" algn="l">
              <a:buFont typeface="Arial" panose="020B0604020202020204" pitchFamily="34" charset="0"/>
              <a:buChar char="•"/>
              <a:defRPr/>
            </a:pPr>
            <a:r>
              <a:rPr lang="nl-BE" sz="1600" dirty="0" smtClean="0"/>
              <a:t>Alarms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  <a:defRPr/>
            </a:pPr>
            <a:r>
              <a:rPr lang="nl-BE" sz="1600" dirty="0" smtClean="0"/>
              <a:t>...</a:t>
            </a:r>
          </a:p>
          <a:p>
            <a:pPr lvl="2">
              <a:buFont typeface="Wingdings" charset="2"/>
              <a:buChar char="§"/>
              <a:defRPr/>
            </a:pPr>
            <a:endParaRPr lang="nl-BE" sz="1400" dirty="0" smtClean="0"/>
          </a:p>
          <a:p>
            <a:pPr lvl="1">
              <a:buFont typeface="Wingdings" charset="2"/>
              <a:buNone/>
              <a:defRPr/>
            </a:pPr>
            <a:endParaRPr lang="nl-BE" sz="1100" dirty="0" smtClean="0"/>
          </a:p>
          <a:p>
            <a:pPr lvl="1">
              <a:buFont typeface="Wingdings" charset="2"/>
              <a:buChar char="§"/>
              <a:defRPr/>
            </a:pPr>
            <a:endParaRPr lang="nl-BE" sz="1100" dirty="0" smtClean="0"/>
          </a:p>
          <a:p>
            <a:pPr lvl="3">
              <a:buFont typeface="Wingdings" charset="2"/>
              <a:buNone/>
              <a:defRPr/>
            </a:pPr>
            <a:endParaRPr lang="nl-BE" sz="1100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7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48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115879" y="1448555"/>
            <a:ext cx="9915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BE" sz="7200" dirty="0" smtClean="0">
                <a:solidFill>
                  <a:srgbClr val="00B0F0"/>
                </a:solidFill>
              </a:rPr>
              <a:t>Thank you</a:t>
            </a:r>
            <a:endParaRPr lang="nl-BE" sz="7200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96936" y="2936276"/>
            <a:ext cx="5671212" cy="151036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t" anchorCtr="0">
            <a:noAutofit/>
          </a:bodyPr>
          <a:lstStyle/>
          <a:p>
            <a:pPr lvl="0" algn="r" eaLnBrk="0" hangingPunct="0">
              <a:spcBef>
                <a:spcPct val="20000"/>
              </a:spcBef>
              <a:buClr>
                <a:srgbClr val="00A9E7"/>
              </a:buClr>
            </a:pPr>
            <a:r>
              <a:rPr lang="en-US" sz="1200" kern="0" dirty="0" smtClean="0">
                <a:solidFill>
                  <a:schemeClr val="tx1"/>
                </a:solidFill>
                <a:ea typeface="ＭＳ Ｐゴシック" charset="-128"/>
              </a:rPr>
              <a:t>Lesley Zonnekein</a:t>
            </a:r>
          </a:p>
          <a:p>
            <a:pPr lvl="0" algn="r" eaLnBrk="0" hangingPunct="0">
              <a:spcBef>
                <a:spcPct val="20000"/>
              </a:spcBef>
              <a:buClr>
                <a:srgbClr val="00A9E7"/>
              </a:buClr>
            </a:pPr>
            <a:r>
              <a:rPr lang="en-US" sz="1200" kern="0" dirty="0" smtClean="0">
                <a:solidFill>
                  <a:schemeClr val="tx1"/>
                </a:solidFill>
                <a:ea typeface="ＭＳ Ｐゴシック" charset="-128"/>
              </a:rPr>
              <a:t>Technical Pre-Sales</a:t>
            </a:r>
          </a:p>
          <a:p>
            <a:pPr lvl="0" algn="r" eaLnBrk="0" hangingPunct="0">
              <a:spcBef>
                <a:spcPct val="20000"/>
              </a:spcBef>
              <a:buClr>
                <a:srgbClr val="00A9E7"/>
              </a:buClr>
            </a:pPr>
            <a:endParaRPr lang="en-US" sz="1200" kern="0" dirty="0" smtClean="0">
              <a:solidFill>
                <a:schemeClr val="tx1"/>
              </a:solidFill>
              <a:ea typeface="ＭＳ Ｐゴシック" charset="-128"/>
            </a:endParaRPr>
          </a:p>
          <a:p>
            <a:pPr lvl="0" algn="r" eaLnBrk="0" hangingPunct="0">
              <a:spcBef>
                <a:spcPct val="20000"/>
              </a:spcBef>
              <a:buClr>
                <a:srgbClr val="00A9E7"/>
              </a:buClr>
            </a:pPr>
            <a:r>
              <a:rPr lang="en-US" sz="1200" kern="0" dirty="0" smtClean="0">
                <a:solidFill>
                  <a:schemeClr val="tx1"/>
                </a:solidFill>
                <a:ea typeface="ＭＳ Ｐゴシック" charset="-128"/>
              </a:rPr>
              <a:t>Lesley.zonnekein@racktivity.com</a:t>
            </a:r>
          </a:p>
          <a:p>
            <a:pPr lvl="0" algn="r" eaLnBrk="0" hangingPunct="0">
              <a:spcBef>
                <a:spcPct val="20000"/>
              </a:spcBef>
              <a:buClr>
                <a:srgbClr val="00A9E7"/>
              </a:buClr>
            </a:pPr>
            <a:endParaRPr lang="en-US" sz="1200" kern="0" dirty="0" smtClean="0">
              <a:solidFill>
                <a:schemeClr val="tx1"/>
              </a:solidFill>
              <a:ea typeface="ＭＳ Ｐゴシック" charset="-128"/>
            </a:endParaRPr>
          </a:p>
          <a:p>
            <a:pPr lvl="0" algn="r" eaLnBrk="0" hangingPunct="0">
              <a:spcBef>
                <a:spcPct val="20000"/>
              </a:spcBef>
              <a:buClr>
                <a:srgbClr val="00A9E7"/>
              </a:buClr>
            </a:pPr>
            <a:r>
              <a:rPr lang="en-US" sz="1200" kern="0" dirty="0" smtClean="0">
                <a:solidFill>
                  <a:schemeClr val="tx1"/>
                </a:solidFill>
                <a:ea typeface="ＭＳ Ｐゴシック" charset="-128"/>
              </a:rPr>
              <a:t>www.racktivity.com</a:t>
            </a:r>
            <a:endParaRPr lang="en-US" sz="1200" kern="0" dirty="0">
              <a:solidFill>
                <a:schemeClr val="tx1"/>
              </a:solidFill>
              <a:ea typeface="ＭＳ Ｐゴシック" charset="-128"/>
            </a:endParaRPr>
          </a:p>
          <a:p>
            <a:pPr marL="171450" lvl="1" indent="-171450" algn="l" defTabSz="8001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b="0" kern="12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3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807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94359" y="80210"/>
            <a:ext cx="41738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why DCPM?</a:t>
            </a:r>
            <a:endParaRPr lang="nl-BE" sz="4000" dirty="0"/>
          </a:p>
        </p:txBody>
      </p:sp>
      <p:sp>
        <p:nvSpPr>
          <p:cNvPr id="34" name="Rectangle 33"/>
          <p:cNvSpPr/>
          <p:nvPr/>
        </p:nvSpPr>
        <p:spPr>
          <a:xfrm>
            <a:off x="4894796" y="1704350"/>
            <a:ext cx="6157516" cy="2542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r>
              <a:rPr lang="en-US" sz="2000" dirty="0" smtClean="0">
                <a:solidFill>
                  <a:srgbClr val="00B0F0"/>
                </a:solidFill>
              </a:rPr>
              <a:t>Maximize </a:t>
            </a:r>
            <a:r>
              <a:rPr lang="en-US" dirty="0"/>
              <a:t>your power &amp; environmental </a:t>
            </a:r>
            <a:r>
              <a:rPr lang="en-US" dirty="0" smtClean="0"/>
              <a:t>efficiency</a:t>
            </a: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r>
              <a:rPr lang="en-US" sz="2000" dirty="0" smtClean="0">
                <a:solidFill>
                  <a:srgbClr val="00B0F0"/>
                </a:solidFill>
              </a:rPr>
              <a:t>Increase </a:t>
            </a:r>
            <a:r>
              <a:rPr lang="en-US" dirty="0" smtClean="0"/>
              <a:t>the reliability &amp; uptime of your facility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r>
              <a:rPr lang="en-US" sz="2000" dirty="0" smtClean="0">
                <a:solidFill>
                  <a:srgbClr val="00B0F0"/>
                </a:solidFill>
              </a:rPr>
              <a:t>Reduce </a:t>
            </a:r>
            <a:r>
              <a:rPr lang="en-US" dirty="0"/>
              <a:t>your </a:t>
            </a:r>
            <a:r>
              <a:rPr lang="en-US" dirty="0" smtClean="0"/>
              <a:t>OPEX &amp; carbon footprint</a:t>
            </a:r>
            <a:endParaRPr lang="en-US" dirty="0"/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endParaRPr lang="en-US" dirty="0"/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" y="1694709"/>
            <a:ext cx="1244756" cy="21615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8" y="2775485"/>
            <a:ext cx="1526668" cy="2217934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39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8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94358" y="80210"/>
            <a:ext cx="60885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how do we do this?</a:t>
            </a:r>
            <a:endParaRPr lang="nl-BE" sz="4000" dirty="0"/>
          </a:p>
        </p:txBody>
      </p:sp>
      <p:sp>
        <p:nvSpPr>
          <p:cNvPr id="34" name="Rectangle 33"/>
          <p:cNvSpPr/>
          <p:nvPr/>
        </p:nvSpPr>
        <p:spPr>
          <a:xfrm>
            <a:off x="4915866" y="1581722"/>
            <a:ext cx="679330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Through a web-based user interface</a:t>
            </a: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endParaRPr lang="en-US" dirty="0"/>
          </a:p>
          <a:p>
            <a:pPr marL="285750" indent="-28575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  <a:buFont typeface="Arial" panose="020B0604020202020204" pitchFamily="34" charset="0"/>
              <a:buChar char="•"/>
            </a:pPr>
            <a:r>
              <a:rPr lang="nl-BE" dirty="0" smtClean="0">
                <a:ea typeface="ＭＳ Ｐゴシック" panose="020B0600070205080204" pitchFamily="34" charset="-128"/>
              </a:rPr>
              <a:t>By offering a </a:t>
            </a:r>
            <a:r>
              <a:rPr lang="nl-BE" dirty="0">
                <a:ea typeface="ＭＳ Ｐゴシック" panose="020B0600070205080204" pitchFamily="34" charset="-128"/>
              </a:rPr>
              <a:t>global view allowing you to drill down to the individual power outlet or </a:t>
            </a:r>
            <a:r>
              <a:rPr lang="nl-BE" dirty="0" smtClean="0">
                <a:ea typeface="ＭＳ Ｐゴシック" panose="020B0600070205080204" pitchFamily="34" charset="-128"/>
              </a:rPr>
              <a:t>measurement point </a:t>
            </a:r>
            <a:r>
              <a:rPr lang="nl-BE" dirty="0">
                <a:ea typeface="ＭＳ Ｐゴシック" panose="020B0600070205080204" pitchFamily="34" charset="-128"/>
              </a:rPr>
              <a:t>and everything in </a:t>
            </a:r>
            <a:r>
              <a:rPr lang="nl-BE" dirty="0" smtClean="0">
                <a:ea typeface="ＭＳ Ｐゴシック" panose="020B0600070205080204" pitchFamily="34" charset="-128"/>
              </a:rPr>
              <a:t>between, </a:t>
            </a:r>
            <a:r>
              <a:rPr lang="nl-BE" dirty="0">
                <a:ea typeface="ＭＳ Ｐゴシック" panose="020B0600070205080204" pitchFamily="34" charset="-128"/>
              </a:rPr>
              <a:t>providing </a:t>
            </a:r>
            <a:r>
              <a:rPr lang="nl-BE" dirty="0" smtClean="0">
                <a:ea typeface="ＭＳ Ｐゴシック" panose="020B0600070205080204" pitchFamily="34" charset="-128"/>
              </a:rPr>
              <a:t>you with </a:t>
            </a:r>
            <a:r>
              <a:rPr lang="nl-BE" dirty="0">
                <a:ea typeface="ＭＳ Ｐゴシック" panose="020B0600070205080204" pitchFamily="34" charset="-128"/>
              </a:rPr>
              <a:t>a clear and complete view of your energy </a:t>
            </a:r>
            <a:r>
              <a:rPr lang="nl-BE" dirty="0" smtClean="0">
                <a:ea typeface="ＭＳ Ｐゴシック" panose="020B0600070205080204" pitchFamily="34" charset="-128"/>
              </a:rPr>
              <a:t>usage</a:t>
            </a:r>
            <a:endParaRPr lang="nl-BE" dirty="0">
              <a:ea typeface="ＭＳ Ｐゴシック" panose="020B0600070205080204" pitchFamily="34" charset="-128"/>
            </a:endParaRPr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endParaRPr lang="en-US" dirty="0"/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endParaRPr lang="en-US" dirty="0"/>
          </a:p>
          <a:p>
            <a:pPr lvl="0">
              <a:lnSpc>
                <a:spcPct val="150000"/>
              </a:lnSpc>
              <a:spcBef>
                <a:spcPct val="20000"/>
              </a:spcBef>
              <a:buClr>
                <a:srgbClr val="00A9E7"/>
              </a:buClr>
            </a:pP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0794" y="1458899"/>
            <a:ext cx="4492074" cy="3933680"/>
            <a:chOff x="4846473" y="386561"/>
            <a:chExt cx="6544538" cy="573101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7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6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0" y="1431615"/>
            <a:ext cx="1355637" cy="6516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463039" y="1391478"/>
            <a:ext cx="2704770" cy="238149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tangle 14"/>
          <p:cNvSpPr/>
          <p:nvPr/>
        </p:nvSpPr>
        <p:spPr>
          <a:xfrm>
            <a:off x="1463039" y="1411561"/>
            <a:ext cx="2854518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Collection of </a:t>
            </a:r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power environmental and other data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Collection of billing data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Visualization 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of data on </a:t>
            </a:r>
            <a:r>
              <a:rPr 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maps, graphs and logical views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</a:rPr>
              <a:t>Visualization of trends and historical data</a:t>
            </a:r>
          </a:p>
          <a:p>
            <a:r>
              <a:rPr lang="nl-NL" sz="1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Customized</a:t>
            </a:r>
            <a:r>
              <a:rPr lang="nl-NL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200" dirty="0">
                <a:solidFill>
                  <a:srgbClr val="000000"/>
                </a:solidFill>
                <a:latin typeface="Calibri" panose="020F0502020204030204" pitchFamily="34" charset="0"/>
              </a:rPr>
              <a:t>grouping</a:t>
            </a:r>
          </a:p>
          <a:p>
            <a:r>
              <a:rPr lang="nl-NL" sz="1200" dirty="0">
                <a:solidFill>
                  <a:srgbClr val="000000"/>
                </a:solidFill>
                <a:latin typeface="Calibri" panose="020F0502020204030204" pitchFamily="34" charset="0"/>
              </a:rPr>
              <a:t>Different aggregation levels</a:t>
            </a:r>
          </a:p>
          <a:p>
            <a:r>
              <a:rPr lang="nl-NL" sz="1200" dirty="0">
                <a:solidFill>
                  <a:srgbClr val="000000"/>
                </a:solidFill>
                <a:latin typeface="Calibri" panose="020F0502020204030204" pitchFamily="34" charset="0"/>
              </a:rPr>
              <a:t>Time related aggregation</a:t>
            </a:r>
          </a:p>
          <a:p>
            <a:r>
              <a:rPr lang="nl-NL" sz="1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Capacity</a:t>
            </a:r>
            <a:r>
              <a:rPr lang="nl-NL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nl-NL" sz="1200" dirty="0">
                <a:solidFill>
                  <a:srgbClr val="000000"/>
                </a:solidFill>
                <a:latin typeface="Calibri" panose="020F0502020204030204" pitchFamily="34" charset="0"/>
              </a:rPr>
              <a:t>monitoring</a:t>
            </a:r>
          </a:p>
          <a:p>
            <a:r>
              <a:rPr lang="nl-NL" sz="1200" dirty="0">
                <a:solidFill>
                  <a:srgbClr val="000000"/>
                </a:solidFill>
                <a:latin typeface="Calibri" panose="020F0502020204030204" pitchFamily="34" charset="0"/>
              </a:rPr>
              <a:t>Power usage efficiency</a:t>
            </a:r>
          </a:p>
          <a:p>
            <a:endParaRPr lang="nl-BE" sz="1050" dirty="0"/>
          </a:p>
        </p:txBody>
      </p:sp>
      <p:sp>
        <p:nvSpPr>
          <p:cNvPr id="18" name="Rectangle 17"/>
          <p:cNvSpPr/>
          <p:nvPr/>
        </p:nvSpPr>
        <p:spPr>
          <a:xfrm>
            <a:off x="190831" y="1634665"/>
            <a:ext cx="108932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MONITOR</a:t>
            </a:r>
            <a:endParaRPr lang="nl-NL" sz="2400" baseline="30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nl-BE" dirty="0"/>
          </a:p>
        </p:txBody>
      </p:sp>
      <p:grpSp>
        <p:nvGrpSpPr>
          <p:cNvPr id="3" name="Group 2"/>
          <p:cNvGrpSpPr/>
          <p:nvPr/>
        </p:nvGrpSpPr>
        <p:grpSpPr>
          <a:xfrm>
            <a:off x="4317557" y="1394466"/>
            <a:ext cx="3710397" cy="1525179"/>
            <a:chOff x="4746987" y="1681502"/>
            <a:chExt cx="3710397" cy="152517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6987" y="1721638"/>
              <a:ext cx="1355637" cy="651628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6101916" y="1681502"/>
              <a:ext cx="1522768" cy="1354398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90546" y="1729353"/>
              <a:ext cx="236683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200" dirty="0"/>
                <a:t>Event notification</a:t>
              </a:r>
            </a:p>
            <a:p>
              <a:r>
                <a:rPr lang="nl-NL" sz="1200" dirty="0"/>
                <a:t>Event handling</a:t>
              </a:r>
            </a:p>
            <a:p>
              <a:r>
                <a:rPr lang="en-US" sz="1200" dirty="0" smtClean="0"/>
                <a:t>Customized alarms</a:t>
              </a:r>
              <a:endParaRPr lang="en-US" sz="1200" dirty="0"/>
            </a:p>
            <a:p>
              <a:r>
                <a:rPr lang="nl-NL" sz="1200" dirty="0"/>
                <a:t>Monitoring alarms</a:t>
              </a:r>
            </a:p>
            <a:p>
              <a:r>
                <a:rPr lang="nl-NL" sz="1200" dirty="0"/>
                <a:t>Trending alarms</a:t>
              </a:r>
            </a:p>
            <a:p>
              <a:r>
                <a:rPr lang="nl-NL" sz="1200" dirty="0"/>
                <a:t>Periodic </a:t>
              </a:r>
              <a:r>
                <a:rPr lang="nl-NL" sz="1200" dirty="0" smtClean="0"/>
                <a:t>alarms</a:t>
              </a:r>
            </a:p>
            <a:p>
              <a:endParaRPr lang="nl-BE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829708" y="1924688"/>
              <a:ext cx="1089328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BE" sz="2400" baseline="30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ALARM</a:t>
              </a:r>
              <a:endParaRPr lang="nl-NL" sz="2400" baseline="30000" dirty="0" smtClean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endParaRPr lang="nl-BE" dirty="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772" y="4208306"/>
            <a:ext cx="1355637" cy="65162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665651" y="4199974"/>
            <a:ext cx="4000831" cy="66807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Rectangle 32"/>
          <p:cNvSpPr/>
          <p:nvPr/>
        </p:nvSpPr>
        <p:spPr>
          <a:xfrm>
            <a:off x="5675253" y="4206337"/>
            <a:ext cx="3794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Remote reboot &amp; </a:t>
            </a:r>
            <a:r>
              <a:rPr lang="en-US" sz="1200" dirty="0" smtClean="0"/>
              <a:t>graceful </a:t>
            </a:r>
            <a:r>
              <a:rPr lang="en-US" sz="1200" dirty="0"/>
              <a:t>operational shutdown</a:t>
            </a:r>
          </a:p>
          <a:p>
            <a:r>
              <a:rPr lang="en-US" sz="1200" dirty="0" smtClean="0"/>
              <a:t>Remote </a:t>
            </a:r>
            <a:r>
              <a:rPr lang="en-US" sz="1200" dirty="0"/>
              <a:t>control of visual and </a:t>
            </a:r>
            <a:r>
              <a:rPr lang="en-US" sz="1200" dirty="0" smtClean="0"/>
              <a:t>auditory alarms</a:t>
            </a:r>
            <a:endParaRPr lang="en-US" sz="1200" dirty="0"/>
          </a:p>
          <a:p>
            <a:endParaRPr lang="nl-BE" sz="1200" dirty="0"/>
          </a:p>
        </p:txBody>
      </p:sp>
      <p:sp>
        <p:nvSpPr>
          <p:cNvPr id="34" name="Rectangle 33"/>
          <p:cNvSpPr/>
          <p:nvPr/>
        </p:nvSpPr>
        <p:spPr>
          <a:xfrm>
            <a:off x="4393444" y="4403405"/>
            <a:ext cx="127220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CONTROL</a:t>
            </a:r>
            <a:endParaRPr lang="nl-NL" sz="2400" baseline="30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nl-B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03" y="4017640"/>
            <a:ext cx="1355637" cy="65162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469575" y="4022497"/>
            <a:ext cx="280563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Power usage effectiveness</a:t>
            </a:r>
          </a:p>
          <a:p>
            <a:r>
              <a:rPr lang="nl-NL" sz="1200" dirty="0"/>
              <a:t>Capacity</a:t>
            </a:r>
          </a:p>
          <a:p>
            <a:r>
              <a:rPr lang="nl-NL" sz="1200" dirty="0"/>
              <a:t>Power &amp; environmental trends</a:t>
            </a:r>
          </a:p>
          <a:p>
            <a:r>
              <a:rPr lang="nl-NL" sz="1200" dirty="0"/>
              <a:t>Alarm history</a:t>
            </a:r>
          </a:p>
          <a:p>
            <a:r>
              <a:rPr lang="nl-NL" sz="1200" dirty="0"/>
              <a:t>Seasonality</a:t>
            </a:r>
          </a:p>
          <a:p>
            <a:endParaRPr lang="nl-BE" dirty="0"/>
          </a:p>
        </p:txBody>
      </p:sp>
      <p:sp>
        <p:nvSpPr>
          <p:cNvPr id="38" name="Rectangle 37"/>
          <p:cNvSpPr/>
          <p:nvPr/>
        </p:nvSpPr>
        <p:spPr>
          <a:xfrm>
            <a:off x="190124" y="4220690"/>
            <a:ext cx="127220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ANALYSE</a:t>
            </a:r>
            <a:endParaRPr lang="nl-NL" sz="2400" baseline="30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nl-B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41" y="1438876"/>
            <a:ext cx="1355637" cy="651628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144170" y="1389439"/>
            <a:ext cx="2887650" cy="111522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tangle 43"/>
          <p:cNvSpPr/>
          <p:nvPr/>
        </p:nvSpPr>
        <p:spPr>
          <a:xfrm>
            <a:off x="9144169" y="1450938"/>
            <a:ext cx="2981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/>
              <a:t>Total cost of ownership</a:t>
            </a:r>
          </a:p>
          <a:p>
            <a:r>
              <a:rPr lang="nl-NL" sz="1200" dirty="0"/>
              <a:t>Power usage forecasting</a:t>
            </a:r>
          </a:p>
          <a:p>
            <a:r>
              <a:rPr lang="en-US" sz="1200" dirty="0"/>
              <a:t>Power usage of redistribution of applications on server</a:t>
            </a:r>
          </a:p>
          <a:p>
            <a:r>
              <a:rPr lang="en-US" sz="1200" dirty="0"/>
              <a:t>Impact of temperature changes in efficiency</a:t>
            </a:r>
          </a:p>
          <a:p>
            <a:endParaRPr lang="nl-BE" sz="1200" dirty="0"/>
          </a:p>
        </p:txBody>
      </p:sp>
      <p:sp>
        <p:nvSpPr>
          <p:cNvPr id="45" name="Rectangle 44"/>
          <p:cNvSpPr/>
          <p:nvPr/>
        </p:nvSpPr>
        <p:spPr>
          <a:xfrm>
            <a:off x="7871962" y="1641926"/>
            <a:ext cx="127220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SIMULATE</a:t>
            </a:r>
            <a:endParaRPr lang="nl-NL" sz="2400" baseline="30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nl-B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41" y="2738641"/>
            <a:ext cx="1355637" cy="65162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144170" y="2723707"/>
            <a:ext cx="2854518" cy="91654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1" name="Rectangle 40"/>
          <p:cNvSpPr/>
          <p:nvPr/>
        </p:nvSpPr>
        <p:spPr>
          <a:xfrm>
            <a:off x="9144169" y="2754079"/>
            <a:ext cx="28876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/>
              <a:t>Easy integration with third party reporting solutions such as Business Objects, Crystal reports</a:t>
            </a:r>
            <a:r>
              <a:rPr lang="nl-BE" sz="1200" dirty="0" smtClean="0"/>
              <a:t>...</a:t>
            </a:r>
          </a:p>
          <a:p>
            <a:r>
              <a:rPr lang="nl-BE" sz="1200" dirty="0" smtClean="0"/>
              <a:t>Extensive logging possibilities</a:t>
            </a:r>
            <a:endParaRPr lang="en-US" sz="1200" dirty="0"/>
          </a:p>
          <a:p>
            <a:endParaRPr lang="nl-BE" dirty="0"/>
          </a:p>
        </p:txBody>
      </p:sp>
      <p:sp>
        <p:nvSpPr>
          <p:cNvPr id="46" name="Rectangle 45"/>
          <p:cNvSpPr/>
          <p:nvPr/>
        </p:nvSpPr>
        <p:spPr>
          <a:xfrm>
            <a:off x="7871962" y="2941691"/>
            <a:ext cx="127220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400" baseline="30000" dirty="0" smtClean="0">
                <a:solidFill>
                  <a:schemeClr val="bg1"/>
                </a:solidFill>
                <a:latin typeface="Calibri" panose="020F0502020204030204" pitchFamily="34" charset="0"/>
              </a:rPr>
              <a:t>REPORT</a:t>
            </a:r>
            <a:endParaRPr lang="nl-NL" sz="2400" baseline="3000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endParaRPr lang="nl-BE" dirty="0"/>
          </a:p>
        </p:txBody>
      </p:sp>
      <p:sp>
        <p:nvSpPr>
          <p:cNvPr id="36" name="Rectangle 35"/>
          <p:cNvSpPr/>
          <p:nvPr/>
        </p:nvSpPr>
        <p:spPr>
          <a:xfrm>
            <a:off x="1462332" y="3985455"/>
            <a:ext cx="2722091" cy="106754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Rectangle 51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/>
              <a:t>DCPM - </a:t>
            </a:r>
            <a:r>
              <a:rPr lang="nl-BE" sz="4000" dirty="0" smtClean="0"/>
              <a:t>features</a:t>
            </a:r>
            <a:endParaRPr lang="nl-BE" sz="4000" dirty="0"/>
          </a:p>
        </p:txBody>
      </p:sp>
      <p:grpSp>
        <p:nvGrpSpPr>
          <p:cNvPr id="53" name="Group 52"/>
          <p:cNvGrpSpPr/>
          <p:nvPr/>
        </p:nvGrpSpPr>
        <p:grpSpPr>
          <a:xfrm>
            <a:off x="4314850" y="2906437"/>
            <a:ext cx="3710397" cy="1248180"/>
            <a:chOff x="4746987" y="1681502"/>
            <a:chExt cx="3710397" cy="124818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6987" y="1721638"/>
              <a:ext cx="1355637" cy="651628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6101916" y="1681502"/>
              <a:ext cx="1522768" cy="10940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90546" y="1729353"/>
              <a:ext cx="236683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200" dirty="0"/>
                <a:t>Firmware upgrades</a:t>
              </a:r>
            </a:p>
            <a:p>
              <a:r>
                <a:rPr lang="nl-NL" sz="1200" dirty="0"/>
                <a:t>Automated servers </a:t>
              </a:r>
              <a:endParaRPr lang="nl-NL" sz="1200" dirty="0" smtClean="0"/>
            </a:p>
            <a:p>
              <a:r>
                <a:rPr lang="nl-NL" sz="1200" dirty="0" smtClean="0"/>
                <a:t>start-up</a:t>
              </a:r>
              <a:endParaRPr lang="nl-NL" sz="1200" dirty="0"/>
            </a:p>
            <a:p>
              <a:r>
                <a:rPr lang="nl-NL" sz="1200" dirty="0"/>
                <a:t>Cooling control</a:t>
              </a:r>
            </a:p>
            <a:p>
              <a:r>
                <a:rPr lang="nl-NL" sz="1200" dirty="0"/>
                <a:t>Gracefull shutdown</a:t>
              </a:r>
            </a:p>
            <a:p>
              <a:endParaRPr lang="nl-BE" sz="1200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829708" y="1924688"/>
              <a:ext cx="1227706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BE" sz="2400" baseline="300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AUTOMATE</a:t>
              </a:r>
              <a:endParaRPr lang="nl-NL" sz="2400" baseline="30000" dirty="0" smtClean="0">
                <a:solidFill>
                  <a:schemeClr val="bg1"/>
                </a:solidFill>
                <a:latin typeface="Calibri" panose="020F0502020204030204" pitchFamily="34" charset="0"/>
              </a:endParaRPr>
            </a:p>
            <a:p>
              <a:endParaRPr lang="nl-BE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58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2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Installation</a:t>
            </a:r>
            <a:endParaRPr lang="nl-BE" sz="4000" dirty="0"/>
          </a:p>
        </p:txBody>
      </p:sp>
      <p:sp>
        <p:nvSpPr>
          <p:cNvPr id="17" name="Rectangle 16"/>
          <p:cNvSpPr>
            <a:spLocks noGrp="1" noChangeArrowheads="1"/>
          </p:cNvSpPr>
          <p:nvPr/>
        </p:nvSpPr>
        <p:spPr bwMode="auto">
          <a:xfrm>
            <a:off x="206733" y="1152191"/>
            <a:ext cx="11465781" cy="4889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A9E7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nl-BE" sz="1200" dirty="0"/>
          </a:p>
          <a:p>
            <a:pPr marL="457200" lvl="1" indent="0" eaLnBrk="1" hangingPunct="1">
              <a:buFont typeface="Wingdings" panose="05000000000000000000" pitchFamily="2" charset="2"/>
              <a:buNone/>
              <a:defRPr/>
            </a:pPr>
            <a:endParaRPr lang="nl-BE" sz="1200" dirty="0"/>
          </a:p>
          <a:p>
            <a:pPr marL="914400" lvl="2" indent="0" eaLnBrk="1" hangingPunct="1">
              <a:buFont typeface="Wingdings" panose="05000000000000000000" pitchFamily="2" charset="2"/>
              <a:buNone/>
              <a:defRPr/>
            </a:pPr>
            <a:endParaRPr lang="nl-BE" sz="1400" dirty="0" smtClean="0"/>
          </a:p>
          <a:p>
            <a:pPr marL="457200" lvl="1" indent="0" eaLnBrk="1" hangingPunct="1">
              <a:buFont typeface="Wingdings" charset="2"/>
              <a:buNone/>
              <a:defRPr/>
            </a:pPr>
            <a:endParaRPr lang="nl-BE" sz="1100" dirty="0" smtClean="0"/>
          </a:p>
          <a:p>
            <a:pPr lvl="1" eaLnBrk="1" hangingPunct="1">
              <a:buFont typeface="Wingdings" charset="2"/>
              <a:buChar char="§"/>
              <a:defRPr/>
            </a:pPr>
            <a:endParaRPr lang="nl-BE" sz="1100" dirty="0" smtClean="0"/>
          </a:p>
          <a:p>
            <a:pPr lvl="3" eaLnBrk="1" hangingPunct="1">
              <a:buFont typeface="Wingdings" charset="2"/>
              <a:buNone/>
              <a:defRPr/>
            </a:pPr>
            <a:endParaRPr lang="nl-BE" sz="1100" dirty="0" smtClean="0"/>
          </a:p>
        </p:txBody>
      </p:sp>
      <p:grpSp>
        <p:nvGrpSpPr>
          <p:cNvPr id="23" name="Group 22"/>
          <p:cNvGrpSpPr/>
          <p:nvPr/>
        </p:nvGrpSpPr>
        <p:grpSpPr>
          <a:xfrm>
            <a:off x="488628" y="1529401"/>
            <a:ext cx="4492074" cy="3933680"/>
            <a:chOff x="4846473" y="386561"/>
            <a:chExt cx="6544538" cy="573101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5043777" y="1336984"/>
            <a:ext cx="6096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endParaRPr lang="nl-BE" sz="1200" dirty="0"/>
          </a:p>
          <a:p>
            <a:r>
              <a:rPr lang="nl-BE" dirty="0">
                <a:solidFill>
                  <a:srgbClr val="00B0F0"/>
                </a:solidFill>
              </a:rPr>
              <a:t>Installation needs to be done on a Linux OS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smtClean="0"/>
              <a:t>Ubuntu</a:t>
            </a:r>
            <a:endParaRPr lang="nl-B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/>
              <a:t>Debian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/>
              <a:t>Cent 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600" dirty="0" smtClean="0"/>
              <a:t>...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28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43777" y="3064947"/>
            <a:ext cx="5853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00B0F0"/>
                </a:solidFill>
              </a:rPr>
              <a:t>Latest DCPM version is available on an FTP server.</a:t>
            </a:r>
            <a:endParaRPr lang="nl-BE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49420" y="3668070"/>
            <a:ext cx="676495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>
                <a:solidFill>
                  <a:srgbClr val="00B0F0"/>
                </a:solidFill>
              </a:rPr>
              <a:t>Installing DCPM requests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BE" sz="1600" dirty="0" smtClean="0"/>
              <a:t>Enterprise name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BE" sz="1600" dirty="0" smtClean="0"/>
              <a:t>SNMP information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BE" sz="1600" dirty="0" smtClean="0"/>
              <a:t>SMTP information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BE" sz="1600" dirty="0" smtClean="0"/>
              <a:t>Company Location information / Licence key when more than 2 components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nl-BE" sz="1600" dirty="0" smtClean="0"/>
              <a:t>Contact information</a:t>
            </a: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376063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Create structure in DCPM</a:t>
            </a:r>
            <a:endParaRPr lang="nl-BE" sz="4000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76" y="1280539"/>
            <a:ext cx="6971009" cy="455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890933" y="1280539"/>
            <a:ext cx="3409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The enterprise stucture needs to be set up into DCPM.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3520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70165" y="302589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/>
              <a:t>C</a:t>
            </a:r>
            <a:r>
              <a:rPr lang="nl-BE" sz="4000" dirty="0" smtClean="0"/>
              <a:t>reate feeds in DCPM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84927" y="1482258"/>
            <a:ext cx="3409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When the datacenter is created you can add feeds and subfeeds. </a:t>
            </a:r>
          </a:p>
          <a:p>
            <a:endParaRPr lang="nl-BE" dirty="0"/>
          </a:p>
          <a:p>
            <a:r>
              <a:rPr lang="nl-BE" dirty="0" smtClean="0"/>
              <a:t>Energy consumers can be attached to the feed in order to perform capacity planning.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35" y="680375"/>
            <a:ext cx="4790883" cy="30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491037" y="376418"/>
            <a:ext cx="6700963" cy="5867990"/>
            <a:chOff x="4846473" y="386561"/>
            <a:chExt cx="6544538" cy="573101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6473" y="386561"/>
              <a:ext cx="6544538" cy="573101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449032" y="755526"/>
              <a:ext cx="5550568" cy="2935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548" y="755526"/>
              <a:ext cx="4120429" cy="2935508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394358" y="80210"/>
            <a:ext cx="10745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7200" dirty="0" smtClean="0">
                <a:solidFill>
                  <a:srgbClr val="00B0F0"/>
                </a:solidFill>
              </a:rPr>
              <a:t>.</a:t>
            </a:r>
            <a:r>
              <a:rPr lang="nl-BE" sz="4000" dirty="0" smtClean="0"/>
              <a:t>DCPM adding devices</a:t>
            </a:r>
            <a:endParaRPr lang="nl-BE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041982"/>
            <a:ext cx="12031820" cy="797499"/>
            <a:chOff x="-74562" y="6041982"/>
            <a:chExt cx="12106382" cy="797499"/>
          </a:xfrm>
        </p:grpSpPr>
        <p:pic>
          <p:nvPicPr>
            <p:cNvPr id="11" name="Picture 4" descr="http://www.finetec.com/images/tinymce/logo-Racktivity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623" y="6244408"/>
              <a:ext cx="2282197" cy="482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4562" y="6041982"/>
              <a:ext cx="9685388" cy="77094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7094" y="6254706"/>
              <a:ext cx="6031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BE" sz="1200" dirty="0" smtClean="0">
                  <a:solidFill>
                    <a:schemeClr val="bg1">
                      <a:lumMod val="65000"/>
                    </a:schemeClr>
                  </a:solidFill>
                </a:rPr>
                <a:t>DON’T COMPROMISE  -  reliable power management &amp; environmental control</a:t>
              </a:r>
            </a:p>
            <a:p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/>
              </a:r>
              <a:b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nl-BE" sz="1000" b="1" dirty="0" smtClean="0">
                  <a:solidFill>
                    <a:schemeClr val="bg1">
                      <a:lumMod val="65000"/>
                    </a:schemeClr>
                  </a:solidFill>
                </a:rPr>
                <a:t>All content of this presentation is strictly confidential</a:t>
              </a:r>
              <a:endParaRPr lang="nl-BE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4169" y="1493263"/>
            <a:ext cx="4836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Adding Racktivity or third party energy consumers can be done trough a simple auto discovery tool by adding the IP address of the device in the structure made.</a:t>
            </a:r>
            <a:endParaRPr lang="nl-B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98" y="740763"/>
            <a:ext cx="5683235" cy="30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16581</TotalTime>
  <Words>997</Words>
  <Application>Microsoft Office PowerPoint</Application>
  <PresentationFormat>Widescreen</PresentationFormat>
  <Paragraphs>192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Delphine</dc:creator>
  <cp:lastModifiedBy>Fien</cp:lastModifiedBy>
  <cp:revision>168</cp:revision>
  <cp:lastPrinted>2013-06-04T10:23:11Z</cp:lastPrinted>
  <dcterms:created xsi:type="dcterms:W3CDTF">2013-02-01T10:20:01Z</dcterms:created>
  <dcterms:modified xsi:type="dcterms:W3CDTF">2013-07-26T08:32:47Z</dcterms:modified>
</cp:coreProperties>
</file>